
<file path=[Content_Types].xml><?xml version="1.0" encoding="utf-8"?>
<Types xmlns="http://schemas.openxmlformats.org/package/2006/content-types">
  <Default Extension="jpeg" ContentType="image/jpeg"/>
  <Default Extension="jpg" ContentType="image/jp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6.jpg" ContentType="image/jpeg"/>
  <Override PartName="/ppt/media/image7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62" r:id="rId2"/>
    <p:sldId id="257" r:id="rId3"/>
    <p:sldId id="269" r:id="rId4"/>
    <p:sldId id="259" r:id="rId5"/>
    <p:sldId id="267" r:id="rId6"/>
    <p:sldId id="268" r:id="rId7"/>
    <p:sldId id="261" r:id="rId8"/>
    <p:sldId id="265" r:id="rId9"/>
    <p:sldId id="266" r:id="rId10"/>
    <p:sldId id="263" r:id="rId11"/>
    <p:sldId id="271" r:id="rId12"/>
    <p:sldId id="272" r:id="rId13"/>
    <p:sldId id="270" r:id="rId14"/>
  </p:sldIdLst>
  <p:sldSz cx="18300700" cy="10299700"/>
  <p:notesSz cx="18300700" cy="102997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2CD"/>
    <a:srgbClr val="DB7563"/>
    <a:srgbClr val="434343"/>
    <a:srgbClr val="6E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84" autoAdjust="0"/>
  </p:normalViewPr>
  <p:slideViewPr>
    <p:cSldViewPr>
      <p:cViewPr varScale="1">
        <p:scale>
          <a:sx n="43" d="100"/>
          <a:sy n="43" d="100"/>
        </p:scale>
        <p:origin x="48" y="20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B0914-6A7F-4ACE-8610-E1051474050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6C903-048C-4BB0-9BA5-9B913B62AC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42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Здравствуйте, уважаемая комиссия, меня зовут </a:t>
            </a:r>
            <a:r>
              <a:rPr lang="ru-RU" sz="12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Есенов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Константин, студент группы СМ7-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3М. Сегодня я представляю вам свою НИР на тему: "</a:t>
            </a:r>
            <a:r>
              <a:rPr lang="ru-RU" sz="1200" b="1" dirty="0"/>
              <a:t>Разработка системы детекции для автономного транспорта</a:t>
            </a:r>
            <a:r>
              <a:rPr lang="ru-RU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328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В целом, модель показывает обнадеживающие результаты и предоставляет сильную базу для дальнейшей оптимизации системы детекции для автономного транспорта.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812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В целом, модель показывает обнадеживающие результаты и предоставляет сильную базу для дальнейшей оптимизации системы детекции для автономного транспорта.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13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В целом, модель показывает обнадеживающие результаты и предоставляет сильную базу для дальнейшей оптимизации системы детекции для автономного транспорта.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956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26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прошлом семестре НИР была посвящена теме «</a:t>
            </a:r>
            <a:r>
              <a:rPr lang="ru-RU" sz="1200" dirty="0">
                <a:solidFill>
                  <a:schemeClr val="lt2"/>
                </a:solidFill>
                <a:latin typeface="Manrope" panose="020B0604020202020204" charset="0"/>
              </a:rPr>
              <a:t>Применение системы </a:t>
            </a:r>
            <a:r>
              <a:rPr lang="ru-RU" sz="1200" dirty="0" err="1">
                <a:solidFill>
                  <a:schemeClr val="lt2"/>
                </a:solidFill>
                <a:latin typeface="Manrope" panose="020B0604020202020204" charset="0"/>
              </a:rPr>
              <a:t>мультиобъектного</a:t>
            </a:r>
            <a:r>
              <a:rPr lang="ru-RU" sz="1200" dirty="0">
                <a:solidFill>
                  <a:schemeClr val="lt2"/>
                </a:solidFill>
                <a:latin typeface="Manrope" panose="020B0604020202020204" charset="0"/>
              </a:rPr>
              <a:t> трекинга в системах помощи водителю, таких как адаптивный круиз-контроль и автоматическое экстренное торможение». </a:t>
            </a:r>
          </a:p>
          <a:p>
            <a:r>
              <a:rPr lang="ru-RU" sz="1200" dirty="0">
                <a:solidFill>
                  <a:schemeClr val="lt2"/>
                </a:solidFill>
                <a:latin typeface="Manrope" panose="020B0604020202020204" charset="0"/>
              </a:rPr>
              <a:t>Согласно плану ВКРМ, целью этого семестра является Разработка системы детекции нескольких объектов в реальном времени для автономного транспорта. </a:t>
            </a:r>
          </a:p>
          <a:p>
            <a:r>
              <a:rPr lang="ru-RU" sz="1200" dirty="0">
                <a:solidFill>
                  <a:schemeClr val="lt2"/>
                </a:solidFill>
                <a:latin typeface="Manrope" panose="020B0604020202020204" charset="0"/>
              </a:rPr>
              <a:t>Задачи, решаемые в рамках данной НИР следующие:</a:t>
            </a:r>
          </a:p>
          <a:p>
            <a:r>
              <a:rPr lang="ru-RU" sz="1200" dirty="0">
                <a:solidFill>
                  <a:schemeClr val="lt2"/>
                </a:solidFill>
                <a:latin typeface="Manrope" panose="020B0604020202020204" charset="0"/>
              </a:rPr>
              <a:t>	1. Необходимо выбрать нейросеть для детекции нескольких объектов, а так же </a:t>
            </a:r>
            <a:r>
              <a:rPr lang="ru-RU" sz="1200" dirty="0" err="1">
                <a:solidFill>
                  <a:schemeClr val="lt2"/>
                </a:solidFill>
                <a:latin typeface="Manrope" panose="020B0604020202020204" charset="0"/>
              </a:rPr>
              <a:t>датасета</a:t>
            </a:r>
            <a:r>
              <a:rPr lang="ru-RU" sz="1200" dirty="0">
                <a:solidFill>
                  <a:schemeClr val="lt2"/>
                </a:solidFill>
                <a:latin typeface="Manrope" panose="020B0604020202020204" charset="0"/>
              </a:rPr>
              <a:t>, который хорошо подойдет для обучения в сфере автономного вождения.</a:t>
            </a:r>
          </a:p>
          <a:p>
            <a:r>
              <a:rPr lang="ru-RU" sz="1200" dirty="0">
                <a:solidFill>
                  <a:schemeClr val="lt2"/>
                </a:solidFill>
                <a:latin typeface="Manrope" panose="020B0604020202020204" charset="0"/>
              </a:rPr>
              <a:t>	2. Обучить выбранную модель нейросети на данных с выбранного </a:t>
            </a:r>
            <a:r>
              <a:rPr lang="ru-RU" sz="1200" dirty="0" err="1">
                <a:solidFill>
                  <a:schemeClr val="lt2"/>
                </a:solidFill>
                <a:latin typeface="Manrope" panose="020B0604020202020204" charset="0"/>
              </a:rPr>
              <a:t>датасета</a:t>
            </a:r>
            <a:endParaRPr lang="ru-RU" sz="1200" dirty="0">
              <a:solidFill>
                <a:schemeClr val="lt2"/>
              </a:solidFill>
              <a:latin typeface="Manrope" panose="020B0604020202020204" charset="0"/>
            </a:endParaRPr>
          </a:p>
          <a:p>
            <a:r>
              <a:rPr lang="ru-RU" sz="1200" dirty="0">
                <a:solidFill>
                  <a:schemeClr val="lt2"/>
                </a:solidFill>
                <a:latin typeface="Manrope" panose="020B0604020202020204" charset="0"/>
              </a:rPr>
              <a:t>	3. Проанализировать полученный результат, сделать выводы.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Основным требованием является </a:t>
            </a:r>
            <a:r>
              <a:rPr lang="ru-RU" sz="1200" dirty="0">
                <a:latin typeface="Manrope" panose="020B0604020202020204" charset="0"/>
              </a:rPr>
              <a:t>скорость обработки: она должна составлять не менее</a:t>
            </a:r>
            <a:r>
              <a:rPr lang="en-US" sz="1200" dirty="0">
                <a:latin typeface="Manrope" panose="020B0604020202020204" charset="0"/>
              </a:rPr>
              <a:t> 25 </a:t>
            </a:r>
            <a:r>
              <a:rPr lang="ru-RU" sz="1200" dirty="0">
                <a:latin typeface="Manrope" panose="020B0604020202020204" charset="0"/>
              </a:rPr>
              <a:t>кадров в секунду (</a:t>
            </a:r>
            <a:r>
              <a:rPr lang="en-US" sz="1200" dirty="0">
                <a:latin typeface="Manrope" panose="020B0604020202020204" charset="0"/>
              </a:rPr>
              <a:t>fps</a:t>
            </a:r>
            <a:r>
              <a:rPr lang="ru-RU" sz="1200" dirty="0">
                <a:latin typeface="Manrope" panose="020B0604020202020204" charset="0"/>
              </a:rPr>
              <a:t>)</a:t>
            </a:r>
            <a:r>
              <a:rPr lang="en-US" sz="1200" dirty="0">
                <a:latin typeface="Manrope" panose="020B0604020202020204" charset="0"/>
              </a:rPr>
              <a:t>;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94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итогам анализа методов детекции в предыдущей НИР, была выбрана нейросеть </a:t>
            </a:r>
            <a:r>
              <a:rPr lang="en-US" dirty="0"/>
              <a:t>YOLO (you only look once)</a:t>
            </a:r>
            <a:r>
              <a:rPr lang="ru-RU" dirty="0"/>
              <a:t> за ее высокую скорость обработки видеопотока. Как можно видеть, на приведенных графиках приведено сравнение различных версий </a:t>
            </a:r>
            <a:r>
              <a:rPr lang="en-US" dirty="0"/>
              <a:t>YOLO</a:t>
            </a:r>
            <a:r>
              <a:rPr lang="ru-RU" dirty="0"/>
              <a:t>. Левая диаграмма отражает среднюю точность каждой версии нейросети, в зависимости от категории данных, которые она обрабатывает. На графиках справа показана средняя точность различных семейств версий </a:t>
            </a:r>
            <a:r>
              <a:rPr lang="en-US" dirty="0"/>
              <a:t>YOLO</a:t>
            </a:r>
            <a:r>
              <a:rPr lang="ru-RU" dirty="0"/>
              <a:t>, в зависимости от параметров, которые обрабатывает нейросеть, и задержки на обработку одного кадра.  Как видно, </a:t>
            </a:r>
            <a:r>
              <a:rPr lang="en-US" dirty="0"/>
              <a:t>8</a:t>
            </a:r>
            <a:r>
              <a:rPr lang="ru-RU" dirty="0"/>
              <a:t>я версия </a:t>
            </a:r>
            <a:r>
              <a:rPr lang="en-US" dirty="0"/>
              <a:t>YOLO</a:t>
            </a:r>
            <a:r>
              <a:rPr lang="ru-RU" dirty="0"/>
              <a:t> показывает наиболее высокую среднюю точность. Нас также интересует скорость обработки видеопотока. Наименьшую задержку и, соответственно, наибольшую скорость, показывает </a:t>
            </a:r>
            <a:r>
              <a:rPr lang="en-US" dirty="0"/>
              <a:t>YOLOv8n</a:t>
            </a:r>
            <a:r>
              <a:rPr lang="ru-RU" dirty="0"/>
              <a:t>. Индекс </a:t>
            </a:r>
            <a:r>
              <a:rPr lang="en-US" dirty="0"/>
              <a:t>n</a:t>
            </a:r>
            <a:r>
              <a:rPr lang="ru-RU" dirty="0"/>
              <a:t>, означает, что данная модель </a:t>
            </a:r>
            <a:r>
              <a:rPr lang="ru-RU" dirty="0" err="1"/>
              <a:t>принадлежить</a:t>
            </a:r>
            <a:r>
              <a:rPr lang="ru-RU" dirty="0"/>
              <a:t> к семейству </a:t>
            </a:r>
            <a:r>
              <a:rPr lang="en-US" dirty="0"/>
              <a:t>nano</a:t>
            </a:r>
            <a:r>
              <a:rPr lang="ru-RU" dirty="0"/>
              <a:t>. На графиках также представлены </a:t>
            </a:r>
            <a:r>
              <a:rPr lang="en-US" dirty="0"/>
              <a:t>small, medium, large, </a:t>
            </a:r>
            <a:r>
              <a:rPr lang="ru-RU" dirty="0"/>
              <a:t>и </a:t>
            </a:r>
            <a:r>
              <a:rPr lang="en-US" dirty="0" err="1"/>
              <a:t>extralarge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Таким образом, выбранная нами модель это </a:t>
            </a:r>
            <a:r>
              <a:rPr lang="en-US" dirty="0"/>
              <a:t>YOLOv8n</a:t>
            </a:r>
            <a:r>
              <a:rPr lang="ru-RU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82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Датасет</a:t>
            </a:r>
            <a:r>
              <a:rPr lang="ru-RU" dirty="0"/>
              <a:t> – это важная часть обучения нейросети. Критерии, предъявляемые к </a:t>
            </a:r>
            <a:r>
              <a:rPr lang="ru-RU" dirty="0" err="1"/>
              <a:t>датасету</a:t>
            </a:r>
            <a:r>
              <a:rPr lang="ru-RU" dirty="0"/>
              <a:t> следующие:</a:t>
            </a:r>
          </a:p>
          <a:p>
            <a:r>
              <a:rPr lang="ru-RU" dirty="0"/>
              <a:t>	1. Наличие подробного описания – это сильно облегчает работу </a:t>
            </a:r>
            <a:r>
              <a:rPr lang="ru-RU" dirty="0" err="1"/>
              <a:t>датасетом</a:t>
            </a:r>
            <a:r>
              <a:rPr lang="ru-RU" dirty="0"/>
              <a:t>, и, часто, является показателем качественного продукта.</a:t>
            </a:r>
          </a:p>
          <a:p>
            <a:r>
              <a:rPr lang="ru-RU" dirty="0"/>
              <a:t>	2. Ориентированность на системы автономного вождения</a:t>
            </a:r>
          </a:p>
          <a:p>
            <a:r>
              <a:rPr lang="ru-RU" dirty="0"/>
              <a:t>	3. Вариативность содержащихся в нем данных – для лучшего обучения.</a:t>
            </a:r>
          </a:p>
          <a:p>
            <a:r>
              <a:rPr lang="ru-RU" dirty="0"/>
              <a:t>По выдвинутым критериям была выбран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dirty="0"/>
              <a:t>KITTI</a:t>
            </a:r>
            <a:r>
              <a:rPr lang="ru-RU" dirty="0"/>
              <a:t>, который является одним из самых популярных </a:t>
            </a:r>
            <a:r>
              <a:rPr lang="ru-RU" dirty="0" err="1"/>
              <a:t>датасетов</a:t>
            </a:r>
            <a:r>
              <a:rPr lang="ru-RU" dirty="0"/>
              <a:t> в сфере автономного вождения. Он имеет большое количество различных данных, а также хорошее описание. Еще одним плюсом можно выделить его популярность среди </a:t>
            </a:r>
            <a:r>
              <a:rPr lang="ru-RU" dirty="0" err="1"/>
              <a:t>датасетов</a:t>
            </a:r>
            <a:r>
              <a:rPr lang="ru-RU" dirty="0"/>
              <a:t> и наличие широкой аудитории.</a:t>
            </a:r>
          </a:p>
          <a:p>
            <a:endParaRPr lang="ru-RU" dirty="0"/>
          </a:p>
          <a:p>
            <a:r>
              <a:rPr lang="ru-RU" dirty="0"/>
              <a:t>Таким образом, было проведено обучение нейронной сети на </a:t>
            </a:r>
            <a:r>
              <a:rPr lang="ru-RU" dirty="0" err="1"/>
              <a:t>датасете</a:t>
            </a:r>
            <a:r>
              <a:rPr lang="ru-RU" dirty="0"/>
              <a:t> </a:t>
            </a:r>
            <a:r>
              <a:rPr lang="en-US" dirty="0"/>
              <a:t>KITTI</a:t>
            </a:r>
            <a:r>
              <a:rPr lang="ru-RU" dirty="0"/>
              <a:t>. Результаты обучения представлены на следующих слайдах.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49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Слева представлены оригинальные кадры с ручной разметкой объектов, справа — результаты работы обученной модели.</a:t>
            </a:r>
          </a:p>
          <a:p>
            <a:endParaRPr lang="ru-RU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Из сравнения двух сторон можно сделать несколько наблюдений: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Модель успешно распознаёт и правильно классифицирует большинство объектов, таких как автомобили и велосипедисты.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Указанные уверенности для обнаруженных объектов в целом высоки, что свидетельствует о надёжности детекции.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Есть некоторые несоответствия, например, на одном из изображений модель пометила лишние автомобили, что может указывать на возможные проблемы с точностью или с разнообразием данных в обучающем наборе.</a:t>
            </a:r>
          </a:p>
          <a:p>
            <a:endParaRPr lang="ru-RU" dirty="0"/>
          </a:p>
          <a:p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В целом, результаты показывают, что модель YOLOv8 ведет себя довольно эффективно, обнаруживая и классифицируя объекты с высокой уверенностью, что является положительным сигналом для систем автомобильного трекинга. Но также видно, что требуется дополнительная настройка или обучение для устранения ошибок.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352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Также представлены видео, которые были загружены и обработаны обученной нейросетью. Как можно видеть, большинство объектов модель определяет верно, однако присутствуют и ошибочные срабатывания, а так же их отсутствие. Особенно это заметно в темное время суток и при движении объектов на большой скорости. В случае обработки видео, </a:t>
            </a:r>
            <a:r>
              <a:rPr lang="en-US" dirty="0"/>
              <a:t>FPS</a:t>
            </a:r>
            <a:r>
              <a:rPr lang="ru-RU" dirty="0"/>
              <a:t> варьируется в пределах от 29 до 52 (в зависимости от загруженности сцены), что удовлетворяет основному требованию обработки более 25 кадров в секунду.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8339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Теперь перейдем к оценке результатов:</a:t>
            </a:r>
          </a:p>
          <a:p>
            <a:endParaRPr lang="ru-RU" dirty="0"/>
          </a:p>
          <a:p>
            <a:r>
              <a:rPr lang="ru-RU" dirty="0"/>
              <a:t>Слева представлен график средней точности по отдельным классам и общая средняя точность по классам (синий цвет). </a:t>
            </a:r>
          </a:p>
          <a:p>
            <a:pPr marL="228600" indent="-228600">
              <a:buAutoNum type="arabicPeriod"/>
            </a:pPr>
            <a:r>
              <a:rPr lang="ru-RU" dirty="0"/>
              <a:t>Как можно видеть, классы, которые соответствуют наиболее популярным объектам на дороге (автомобиль, микроавтобус, грузовик), показывают высокие значения средней точности, что означает что модель хорошо обнаруживает и правильно классифицирует данные объекты. 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Класс "Сидящий человек" имеет значительно более низкое значение точности и полноты (0.553), что может указывать на то, что этот класс труднее распознать или в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датасете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для обучения было меньше примеров таких объектов.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Среднее значение точности для всех классов (mAP@0.5) составляет 0.832, что говорит о достаточно высоком общем качестве распознавания по всем классам. Значение mAP@0.5 означает среднюю точность по всем классам при пороге полноты в 50%.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На правом графике представлена кривая </a:t>
            </a:r>
            <a:r>
              <a:rPr lang="en-US" sz="1200" dirty="0"/>
              <a:t>Recall-Confidence (</a:t>
            </a:r>
            <a:r>
              <a:rPr lang="ru-RU" sz="1200" dirty="0"/>
              <a:t>Полнота-уверенность</a:t>
            </a:r>
            <a:r>
              <a:rPr lang="en-US" sz="1200" dirty="0"/>
              <a:t>)</a:t>
            </a:r>
            <a:r>
              <a:rPr lang="ru-RU" sz="1200" dirty="0"/>
              <a:t> – </a:t>
            </a:r>
            <a:r>
              <a:rPr lang="ru-RU" sz="12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на нем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показано, как меняется полнота (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recall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 модели при изменении порога уверенности (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confidence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 для каждого класса.</a:t>
            </a:r>
          </a:p>
          <a:p>
            <a:pPr marL="228600" indent="-228600" algn="l">
              <a:buFont typeface="Arial" panose="020B0604020202020204" pitchFamily="34" charset="0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Модель хорошо справляется с обнаружением </a:t>
            </a:r>
            <a:r>
              <a:rPr lang="ru-RU" dirty="0"/>
              <a:t>автомобилей, микроавтобусов, грузовик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ов, поскольку кривые для этих классов высоки даже при большой уверенности.</a:t>
            </a:r>
          </a:p>
          <a:p>
            <a:pPr marL="228600" indent="-228600" algn="l">
              <a:buFont typeface="Arial" panose="020B0604020202020204" pitchFamily="34" charset="0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Для классов с более низкими кривыми, например "Сидящий человек", модель демонстрирует более низкую полноту, что может означать сложность в обнаружении этих классов объектов.</a:t>
            </a:r>
          </a:p>
          <a:p>
            <a:pPr marL="228600" indent="-228600" algn="l">
              <a:buFont typeface="Arial" panose="020B0604020202020204" pitchFamily="34" charset="0"/>
              <a:buAutoNum type="arabicPeriod"/>
            </a:pPr>
            <a:endParaRPr lang="ru-RU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228600" indent="-228600" algn="l">
              <a:buFont typeface="Arial" panose="020B0604020202020204" pitchFamily="34" charset="0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Линия "Все классы" показывает совокупную эффективность модели по всем классам. Высокий показатель полноты при нулевом пороге уверенности (0.93 при 0.000) указывает на то, что в целом модель отлично справляется с обнаружением объектов, когда не применяется порог отсечения.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601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график 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показывает кривую F1-Confidence для различных классов объектов. Оценка F1 — это гармоническое среднее между точностью и полнотой, и он стремится к 1, когда и точность, и полнота высоки. Классы, чьи кривые ближе к верхнему правому углу, обнаруживаются лучше. Значение 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F1 =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0.81 при уверенности 0.320 говорит о достаточно высоком качестве обнаружения по всем классам в целом. Опять же, такие классы, как </a:t>
            </a:r>
            <a:r>
              <a:rPr lang="ru-RU" dirty="0"/>
              <a:t>автомобиль, микроавтобус, грузовик показывают высокие значения оценки </a:t>
            </a:r>
            <a:r>
              <a:rPr lang="en-US" dirty="0"/>
              <a:t>F1</a:t>
            </a:r>
            <a:r>
              <a:rPr lang="ru-RU" dirty="0"/>
              <a:t>, чт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о указывает на их отличную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обнаруживаемость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в отличие от того же сидящего человека.</a:t>
            </a:r>
          </a:p>
          <a:p>
            <a:endParaRPr lang="ru-RU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Кривая </a:t>
            </a:r>
            <a:r>
              <a:rPr lang="en-US" sz="1200" dirty="0"/>
              <a:t>Precision-Confidence </a:t>
            </a:r>
            <a:r>
              <a:rPr lang="ru-RU" sz="1200" dirty="0"/>
              <a:t>– </a:t>
            </a:r>
            <a:r>
              <a:rPr lang="ru-RU" sz="12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на нем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показано, как меняется точность (</a:t>
            </a:r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precision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 модели при изменении порога уверенности (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confidence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 для каждого класса.</a:t>
            </a:r>
          </a:p>
          <a:p>
            <a:pPr algn="l"/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Исходя из графика, можно сделать следующие выводы:</a:t>
            </a:r>
          </a:p>
          <a:p>
            <a:pPr algn="l"/>
            <a:endParaRPr lang="ru-RU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Классы, такие как "Автомобиль", показывают высокую точность даже при высоком уровне уверенности, что является индикатором надежности модели.</a:t>
            </a:r>
          </a:p>
          <a:p>
            <a:pPr algn="l">
              <a:buFont typeface="+mj-lt"/>
              <a:buNone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2.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Синяя линия "Все классы" с показателем 1.00 при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Confidence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0.964 свидетельствует о высоком общем уровне точности для всех классов при высоких порогах уверенности.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В целом, график указывает на то, что результаты модели хорошие, особенно если учитывать высокий уровень Precision при высоких порогах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Confidence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Это говорит о том, что модель обучена и настроена довольно хорошо для идентификации объектов с большой уверенностью. Однако всегда есть место для улучшения, особенно в отношении повышения точности при более низких порогах уверенности, чтобы уменьшить количество ложных срабатываний и повысить надежность системы в реальных условиях эксплуатации.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602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Потери ограничивающей рамки (</a:t>
            </a:r>
            <a:r>
              <a:rPr lang="ru-R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box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r>
              <a:rPr lang="ru-R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loss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Графики показывают, как потери, связанные с ограничивающими рамками объектов, уменьшаются как на тренировочном, так и на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валидационном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наборе данных по мере обучения.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Снижение этих потерь указывает на то, что модель становится лучше в точном определении местоположения объектов в изображении.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Потери классификации (</a:t>
            </a:r>
            <a:r>
              <a:rPr lang="ru-R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cls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r>
              <a:rPr lang="ru-R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loss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Потери классификации также снижаются, что говорит о том, что модель улучшает свою способность правильно классифицировать объекты.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Потери </a:t>
            </a:r>
            <a:r>
              <a:rPr lang="ru-R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объектности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(df1 </a:t>
            </a:r>
            <a:r>
              <a:rPr lang="ru-R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loss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Эти потери отражают уверенность модели в наличии объекта в ограничивающей рамке. Уменьшение этих потерь свидетельствует о том, что модель становится более уверенной в своих предсказаниях.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Точность (</a:t>
            </a:r>
            <a:r>
              <a:rPr lang="ru-R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precision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 и полнота (</a:t>
            </a:r>
            <a:r>
              <a:rPr lang="ru-R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recall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Увеличение этих метрик показывает, что модель становится более точной и полной в своих предсказаниях. Высокая точность означает, что большинство объектов, которые модель определяет как положительные, действительно являются положительными, а высокая полнота означает, что модель правильно идентифицирует большую часть положительных объектов.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Средняя точность (</a:t>
            </a:r>
            <a:r>
              <a:rPr lang="ru-RU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mAP</a:t>
            </a:r>
            <a:r>
              <a:rPr lang="ru-RU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mAP@0.5 и mAP@0.5-0.95 — это средние точности на различных порогах перекрытия. mAP@0.5 измеряет точность при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IoU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(пересечение по объединению) равном 0.5, а mAP@0.5-0.95 усредняет точность от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IoU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0.5 до 0.95.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Улучшение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mAP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свидетельствует о повышении общей точности модели по всему диапазону порогов </a:t>
            </a:r>
            <a:r>
              <a:rPr lang="ru-RU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IoU</a:t>
            </a:r>
            <a:r>
              <a:rPr lang="ru-RU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C903-048C-4BB0-9BA5-9B913B62AC4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91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434343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434343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434343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47499" y="2819996"/>
            <a:ext cx="19050" cy="9525"/>
          </a:xfrm>
          <a:custGeom>
            <a:avLst/>
            <a:gdLst/>
            <a:ahLst/>
            <a:cxnLst/>
            <a:rect l="l" t="t" r="r" b="b"/>
            <a:pathLst>
              <a:path w="19050" h="9525">
                <a:moveTo>
                  <a:pt x="16662" y="0"/>
                </a:moveTo>
                <a:lnTo>
                  <a:pt x="11912" y="0"/>
                </a:lnTo>
                <a:lnTo>
                  <a:pt x="11912" y="1905"/>
                </a:lnTo>
                <a:lnTo>
                  <a:pt x="9525" y="1905"/>
                </a:lnTo>
                <a:lnTo>
                  <a:pt x="11912" y="3810"/>
                </a:lnTo>
                <a:lnTo>
                  <a:pt x="14287" y="3810"/>
                </a:lnTo>
                <a:lnTo>
                  <a:pt x="11912" y="5715"/>
                </a:lnTo>
                <a:lnTo>
                  <a:pt x="0" y="5715"/>
                </a:lnTo>
                <a:lnTo>
                  <a:pt x="0" y="9525"/>
                </a:lnTo>
                <a:lnTo>
                  <a:pt x="4649" y="8096"/>
                </a:lnTo>
                <a:lnTo>
                  <a:pt x="10415" y="8096"/>
                </a:lnTo>
                <a:lnTo>
                  <a:pt x="15735" y="7381"/>
                </a:lnTo>
                <a:lnTo>
                  <a:pt x="19050" y="3810"/>
                </a:lnTo>
                <a:lnTo>
                  <a:pt x="19050" y="1905"/>
                </a:lnTo>
                <a:lnTo>
                  <a:pt x="16662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672497" y="7175004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6332" y="25717"/>
                </a:lnTo>
                <a:lnTo>
                  <a:pt x="19050" y="28575"/>
                </a:lnTo>
                <a:lnTo>
                  <a:pt x="11865" y="15666"/>
                </a:lnTo>
                <a:lnTo>
                  <a:pt x="6467" y="6781"/>
                </a:lnTo>
                <a:lnTo>
                  <a:pt x="2597" y="1650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979996" y="5644997"/>
            <a:ext cx="9525" cy="28575"/>
          </a:xfrm>
          <a:custGeom>
            <a:avLst/>
            <a:gdLst/>
            <a:ahLst/>
            <a:cxnLst/>
            <a:rect l="l" t="t" r="r" b="b"/>
            <a:pathLst>
              <a:path w="9525" h="28575">
                <a:moveTo>
                  <a:pt x="3884" y="12314"/>
                </a:moveTo>
                <a:lnTo>
                  <a:pt x="5025" y="15768"/>
                </a:lnTo>
                <a:lnTo>
                  <a:pt x="9525" y="28575"/>
                </a:lnTo>
                <a:lnTo>
                  <a:pt x="9525" y="26377"/>
                </a:lnTo>
                <a:lnTo>
                  <a:pt x="7370" y="20129"/>
                </a:lnTo>
                <a:lnTo>
                  <a:pt x="3884" y="12314"/>
                </a:lnTo>
                <a:close/>
              </a:path>
              <a:path w="9525" h="28575">
                <a:moveTo>
                  <a:pt x="0" y="0"/>
                </a:moveTo>
                <a:lnTo>
                  <a:pt x="0" y="2197"/>
                </a:lnTo>
                <a:lnTo>
                  <a:pt x="2161" y="8452"/>
                </a:lnTo>
                <a:lnTo>
                  <a:pt x="3884" y="12314"/>
                </a:lnTo>
                <a:lnTo>
                  <a:pt x="2085" y="6872"/>
                </a:lnTo>
                <a:lnTo>
                  <a:pt x="484" y="1684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934940" y="6932501"/>
            <a:ext cx="352425" cy="3343275"/>
          </a:xfrm>
          <a:custGeom>
            <a:avLst/>
            <a:gdLst/>
            <a:ahLst/>
            <a:cxnLst/>
            <a:rect l="l" t="t" r="r" b="b"/>
            <a:pathLst>
              <a:path w="352425" h="3343275">
                <a:moveTo>
                  <a:pt x="352425" y="0"/>
                </a:moveTo>
                <a:lnTo>
                  <a:pt x="0" y="0"/>
                </a:lnTo>
                <a:lnTo>
                  <a:pt x="0" y="3343275"/>
                </a:lnTo>
                <a:lnTo>
                  <a:pt x="352425" y="3343275"/>
                </a:lnTo>
                <a:lnTo>
                  <a:pt x="352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13234669" cy="352425"/>
          </a:xfrm>
          <a:custGeom>
            <a:avLst/>
            <a:gdLst/>
            <a:ahLst/>
            <a:cxnLst/>
            <a:rect l="l" t="t" r="r" b="b"/>
            <a:pathLst>
              <a:path w="13234669" h="352425">
                <a:moveTo>
                  <a:pt x="0" y="352424"/>
                </a:moveTo>
                <a:lnTo>
                  <a:pt x="13234273" y="352424"/>
                </a:lnTo>
                <a:lnTo>
                  <a:pt x="13234273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29156"/>
            <a:ext cx="9144000" cy="74294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07578" y="2051170"/>
            <a:ext cx="14485543" cy="745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2497" y="2445004"/>
            <a:ext cx="16895704" cy="509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0.png"/><Relationship Id="rId3" Type="http://schemas.microsoft.com/office/2007/relationships/media" Target="../media/media2.MOV"/><Relationship Id="rId7" Type="http://schemas.microsoft.com/office/2007/relationships/media" Target="../media/media4.mp4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8.png"/><Relationship Id="rId5" Type="http://schemas.microsoft.com/office/2007/relationships/media" Target="../media/media3.mp4"/><Relationship Id="rId10" Type="http://schemas.openxmlformats.org/officeDocument/2006/relationships/notesSlide" Target="../notesSlides/notesSlide6.xml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01" y="0"/>
            <a:ext cx="18259425" cy="352425"/>
          </a:xfrm>
          <a:custGeom>
            <a:avLst/>
            <a:gdLst/>
            <a:ahLst/>
            <a:cxnLst/>
            <a:rect l="l" t="t" r="r" b="b"/>
            <a:pathLst>
              <a:path w="18259425" h="352425">
                <a:moveTo>
                  <a:pt x="18259425" y="0"/>
                </a:moveTo>
                <a:lnTo>
                  <a:pt x="0" y="0"/>
                </a:lnTo>
                <a:lnTo>
                  <a:pt x="0" y="352425"/>
                </a:lnTo>
                <a:lnTo>
                  <a:pt x="18259425" y="352425"/>
                </a:lnTo>
                <a:lnTo>
                  <a:pt x="1825942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852507"/>
            <a:ext cx="352425" cy="1435100"/>
          </a:xfrm>
          <a:custGeom>
            <a:avLst/>
            <a:gdLst/>
            <a:ahLst/>
            <a:cxnLst/>
            <a:rect l="l" t="t" r="r" b="b"/>
            <a:pathLst>
              <a:path w="352425" h="1435100">
                <a:moveTo>
                  <a:pt x="352424" y="0"/>
                </a:moveTo>
                <a:lnTo>
                  <a:pt x="0" y="0"/>
                </a:lnTo>
                <a:lnTo>
                  <a:pt x="0" y="1434490"/>
                </a:lnTo>
                <a:lnTo>
                  <a:pt x="352424" y="1434490"/>
                </a:lnTo>
                <a:lnTo>
                  <a:pt x="352424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40021" y="8852507"/>
            <a:ext cx="348615" cy="1435100"/>
          </a:xfrm>
          <a:custGeom>
            <a:avLst/>
            <a:gdLst/>
            <a:ahLst/>
            <a:cxnLst/>
            <a:rect l="l" t="t" r="r" b="b"/>
            <a:pathLst>
              <a:path w="348615" h="1435100">
                <a:moveTo>
                  <a:pt x="0" y="0"/>
                </a:moveTo>
                <a:lnTo>
                  <a:pt x="0" y="1434490"/>
                </a:lnTo>
                <a:lnTo>
                  <a:pt x="347998" y="1434490"/>
                </a:lnTo>
                <a:lnTo>
                  <a:pt x="347998" y="0"/>
                </a:lnTo>
                <a:lnTo>
                  <a:pt x="0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8669679-6EA7-49DE-E443-EBC70971E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18410" r="18555" b="17143"/>
          <a:stretch/>
        </p:blipFill>
        <p:spPr bwMode="auto">
          <a:xfrm>
            <a:off x="2520950" y="352425"/>
            <a:ext cx="1245680" cy="15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A3841-D4F9-CEB8-96B2-06C0345D0169}"/>
              </a:ext>
            </a:extLst>
          </p:cNvPr>
          <p:cNvSpPr txBox="1"/>
          <p:nvPr/>
        </p:nvSpPr>
        <p:spPr>
          <a:xfrm>
            <a:off x="3892550" y="639284"/>
            <a:ext cx="12323595" cy="1065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ru-RU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Министерство образования и науки Российской Федерации</a:t>
            </a:r>
            <a:r>
              <a:rPr lang="ru-RU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Федеральное государственное бюджетное образовательное учреждение </a:t>
            </a:r>
            <a:r>
              <a:rPr lang="ru-RU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высшего образования</a:t>
            </a:r>
            <a:r>
              <a:rPr lang="ru-RU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«Московский государственный технический университет</a:t>
            </a:r>
            <a:r>
              <a:rPr lang="ru-RU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имени Н.Э. Баумана</a:t>
            </a:r>
            <a:r>
              <a:rPr lang="ru-RU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</a:t>
            </a:r>
            <a:r>
              <a:rPr lang="ru-RU" dirty="0"/>
              <a:t>национальный</a:t>
            </a:r>
            <a:r>
              <a:rPr lang="ru-RU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 исследовательский университет)»</a:t>
            </a:r>
            <a:r>
              <a:rPr lang="ru-RU" dirty="0">
                <a:latin typeface="Manrope" panose="020B0604020202020204" charset="0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anrope" panose="020B0604020202020204" charset="0"/>
                <a:ea typeface="Times New Roman" panose="02020603050405020304" pitchFamily="18" charset="0"/>
              </a:rPr>
              <a:t>(МГТУ им. Н.Э. Баумана)</a:t>
            </a:r>
            <a:endParaRPr lang="ru-RU" dirty="0">
              <a:latin typeface="Manrope" panose="020B060402020202020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0020A9B-82EB-1DE9-38C4-A39AD98CA265}"/>
              </a:ext>
            </a:extLst>
          </p:cNvPr>
          <p:cNvCxnSpPr>
            <a:cxnSpLocks/>
          </p:cNvCxnSpPr>
          <p:nvPr/>
        </p:nvCxnSpPr>
        <p:spPr>
          <a:xfrm>
            <a:off x="2368550" y="1916349"/>
            <a:ext cx="138475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9401E4-C636-E2F1-B4E4-924B6F8166E4}"/>
              </a:ext>
            </a:extLst>
          </p:cNvPr>
          <p:cNvSpPr txBox="1"/>
          <p:nvPr/>
        </p:nvSpPr>
        <p:spPr>
          <a:xfrm>
            <a:off x="4571655" y="8502650"/>
            <a:ext cx="91491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Выполнил: студент группы СМ7-23М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/>
              <a:t>Есенов</a:t>
            </a:r>
            <a:r>
              <a:rPr lang="ru-RU" sz="2400" dirty="0"/>
              <a:t> К.Ч.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Руководитель: доцент, к.т.н.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Рубцов В.И.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1185D-560D-21A5-4CDD-D3D2257CDD41}"/>
              </a:ext>
            </a:extLst>
          </p:cNvPr>
          <p:cNvSpPr txBox="1"/>
          <p:nvPr/>
        </p:nvSpPr>
        <p:spPr>
          <a:xfrm>
            <a:off x="2251070" y="3930650"/>
            <a:ext cx="13787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Разработка системы детекции для автономного транспорта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9999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190" y="1651"/>
                </a:lnTo>
                <a:lnTo>
                  <a:pt x="4762" y="6786"/>
                </a:lnTo>
                <a:lnTo>
                  <a:pt x="10715" y="15671"/>
                </a:lnTo>
                <a:lnTo>
                  <a:pt x="19050" y="28575"/>
                </a:lnTo>
                <a:lnTo>
                  <a:pt x="19050" y="25717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52425" cy="2593340"/>
          </a:xfrm>
          <a:custGeom>
            <a:avLst/>
            <a:gdLst/>
            <a:ahLst/>
            <a:cxnLst/>
            <a:rect l="l" t="t" r="r" b="b"/>
            <a:pathLst>
              <a:path w="352425" h="2593340">
                <a:moveTo>
                  <a:pt x="0" y="2592831"/>
                </a:moveTo>
                <a:lnTo>
                  <a:pt x="352424" y="2592831"/>
                </a:lnTo>
                <a:lnTo>
                  <a:pt x="352424" y="0"/>
                </a:lnTo>
                <a:lnTo>
                  <a:pt x="0" y="0"/>
                </a:lnTo>
                <a:lnTo>
                  <a:pt x="0" y="2592831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20063" y="9934999"/>
            <a:ext cx="4067175" cy="352425"/>
          </a:xfrm>
          <a:custGeom>
            <a:avLst/>
            <a:gdLst/>
            <a:ahLst/>
            <a:cxnLst/>
            <a:rect l="l" t="t" r="r" b="b"/>
            <a:pathLst>
              <a:path w="4067175" h="352425">
                <a:moveTo>
                  <a:pt x="4067175" y="0"/>
                </a:moveTo>
                <a:lnTo>
                  <a:pt x="0" y="0"/>
                </a:lnTo>
                <a:lnTo>
                  <a:pt x="0" y="352425"/>
                </a:lnTo>
                <a:lnTo>
                  <a:pt x="4067175" y="352425"/>
                </a:lnTo>
                <a:lnTo>
                  <a:pt x="406717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5FE9D73-4EEA-3C07-0C04-11AD1DF5C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350" y="349250"/>
            <a:ext cx="9525000" cy="8547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5450" dirty="0"/>
              <a:t>ВЫВОДЫ </a:t>
            </a:r>
            <a:endParaRPr sz="545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74A3000-59B7-F1BB-5CCE-3D21CE8E8E43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10</a:t>
            </a:r>
            <a:endParaRPr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BED024-AAE4-6BF7-F008-725F549AAA5F}"/>
              </a:ext>
            </a:extLst>
          </p:cNvPr>
          <p:cNvSpPr txBox="1"/>
          <p:nvPr/>
        </p:nvSpPr>
        <p:spPr>
          <a:xfrm>
            <a:off x="1073150" y="1296670"/>
            <a:ext cx="14630400" cy="400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/>
              <a:t>По результатам обучения модели можно сделать следующие выводы: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mAP</a:t>
            </a:r>
            <a:r>
              <a:rPr lang="en-US" sz="2400" dirty="0"/>
              <a:t> </a:t>
            </a:r>
            <a:r>
              <a:rPr lang="ru-RU" sz="2400" dirty="0"/>
              <a:t>= 0.832 – обучение модели прошло хорошо, средняя точность довольно высока;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FPS = 29-52, что удовлетворяет требованию;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/>
              <a:t>Ошибки и ложные срабатывания возникают при: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	а. Высокой скорости транспортных средств;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	б. Высокая загруженность сцены;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	в. Недостаточная освещенность.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60EA14-7E62-DD46-BEDF-A402DBDF1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8210550"/>
            <a:ext cx="1916113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A7D973-315D-A211-DFB8-300C1B43D045}"/>
              </a:ext>
            </a:extLst>
          </p:cNvPr>
          <p:cNvSpPr txBox="1"/>
          <p:nvPr/>
        </p:nvSpPr>
        <p:spPr>
          <a:xfrm>
            <a:off x="1037399" y="5302062"/>
            <a:ext cx="16154400" cy="3451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/>
              <a:t>Для устранения ошибок и ложных срабатываний необходимо:</a:t>
            </a:r>
            <a:endParaRPr lang="ru-RU" sz="2800" dirty="0"/>
          </a:p>
          <a:p>
            <a:pPr>
              <a:lnSpc>
                <a:spcPct val="150000"/>
              </a:lnSpc>
            </a:pPr>
            <a:r>
              <a:rPr lang="ru-RU" sz="2400" dirty="0"/>
              <a:t>1. Дополнительное обучение с увеличением вариативности данных для повышения точности детекции и уменьшения количества </a:t>
            </a:r>
            <a:r>
              <a:rPr lang="en-US" sz="2400" dirty="0"/>
              <a:t>FP</a:t>
            </a:r>
            <a:r>
              <a:rPr lang="ru-RU" sz="2400" dirty="0"/>
              <a:t> результатов;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2. Внедрение механизмов аугментации данных для обучения, чтобы повысить устойчивость модели к изменяющимся условиям окружающей среды;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3. </a:t>
            </a:r>
            <a:r>
              <a:rPr lang="ru-RU" sz="2400" dirty="0"/>
              <a:t>Изменение параметров обучения.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9999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190" y="1651"/>
                </a:lnTo>
                <a:lnTo>
                  <a:pt x="4762" y="6786"/>
                </a:lnTo>
                <a:lnTo>
                  <a:pt x="10715" y="15671"/>
                </a:lnTo>
                <a:lnTo>
                  <a:pt x="19050" y="28575"/>
                </a:lnTo>
                <a:lnTo>
                  <a:pt x="19050" y="25717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52425" cy="2593340"/>
          </a:xfrm>
          <a:custGeom>
            <a:avLst/>
            <a:gdLst/>
            <a:ahLst/>
            <a:cxnLst/>
            <a:rect l="l" t="t" r="r" b="b"/>
            <a:pathLst>
              <a:path w="352425" h="2593340">
                <a:moveTo>
                  <a:pt x="0" y="2592831"/>
                </a:moveTo>
                <a:lnTo>
                  <a:pt x="352424" y="2592831"/>
                </a:lnTo>
                <a:lnTo>
                  <a:pt x="352424" y="0"/>
                </a:lnTo>
                <a:lnTo>
                  <a:pt x="0" y="0"/>
                </a:lnTo>
                <a:lnTo>
                  <a:pt x="0" y="2592831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20063" y="9934999"/>
            <a:ext cx="4067175" cy="352425"/>
          </a:xfrm>
          <a:custGeom>
            <a:avLst/>
            <a:gdLst/>
            <a:ahLst/>
            <a:cxnLst/>
            <a:rect l="l" t="t" r="r" b="b"/>
            <a:pathLst>
              <a:path w="4067175" h="352425">
                <a:moveTo>
                  <a:pt x="4067175" y="0"/>
                </a:moveTo>
                <a:lnTo>
                  <a:pt x="0" y="0"/>
                </a:lnTo>
                <a:lnTo>
                  <a:pt x="0" y="352425"/>
                </a:lnTo>
                <a:lnTo>
                  <a:pt x="4067175" y="352425"/>
                </a:lnTo>
                <a:lnTo>
                  <a:pt x="406717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5FE9D73-4EEA-3C07-0C04-11AD1DF5C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350" y="349250"/>
            <a:ext cx="9525000" cy="8547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5450" dirty="0"/>
              <a:t>ЗАКЛЮЧЕНИЕ  </a:t>
            </a:r>
            <a:endParaRPr sz="545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74A3000-59B7-F1BB-5CCE-3D21CE8E8E43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1</a:t>
            </a:r>
            <a:r>
              <a:rPr lang="ru-RU" sz="3600" b="1" dirty="0"/>
              <a:t>1</a:t>
            </a:r>
            <a:endParaRPr sz="3600" b="1" dirty="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60EA14-7E62-DD46-BEDF-A402DBDF1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8210550"/>
            <a:ext cx="1916113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A7D973-315D-A211-DFB8-300C1B43D045}"/>
              </a:ext>
            </a:extLst>
          </p:cNvPr>
          <p:cNvSpPr txBox="1"/>
          <p:nvPr/>
        </p:nvSpPr>
        <p:spPr>
          <a:xfrm>
            <a:off x="1089850" y="2254250"/>
            <a:ext cx="15163800" cy="749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600" b="1" dirty="0"/>
              <a:t>В ходе НИР были решены все поставленные задачи: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Была выбрана нейросеть </a:t>
            </a:r>
            <a:r>
              <a:rPr lang="en-US" sz="3200" dirty="0"/>
              <a:t>YOLOv8n</a:t>
            </a:r>
            <a:r>
              <a:rPr lang="ru-RU" sz="3200" dirty="0"/>
              <a:t> в качестве системы детекции объектов в реальном времени для автономного транспорта;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Выбран </a:t>
            </a:r>
            <a:r>
              <a:rPr lang="ru-RU" sz="3200" dirty="0" err="1"/>
              <a:t>датасет</a:t>
            </a:r>
            <a:r>
              <a:rPr lang="ru-RU" sz="3200" dirty="0"/>
              <a:t> </a:t>
            </a:r>
            <a:r>
              <a:rPr lang="en-US" sz="3200" dirty="0"/>
              <a:t>KITTI</a:t>
            </a:r>
            <a:r>
              <a:rPr lang="ru-RU" sz="3200" dirty="0"/>
              <a:t>, который удовлетворяет всем предъявленным критериям;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Проведено обучение модели для дальнейшего применения в сфере автономного транспорта;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/>
              <a:t>По полученным результатам обучения был проведен анализ и сделаны выводы, а также были представлены возможные способы улучшения показателей.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5465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9999" y="7174992"/>
            <a:ext cx="19050" cy="28575"/>
          </a:xfrm>
          <a:custGeom>
            <a:avLst/>
            <a:gdLst/>
            <a:ahLst/>
            <a:cxnLst/>
            <a:rect l="l" t="t" r="r" b="b"/>
            <a:pathLst>
              <a:path w="19050" h="28575">
                <a:moveTo>
                  <a:pt x="0" y="0"/>
                </a:moveTo>
                <a:lnTo>
                  <a:pt x="1190" y="1651"/>
                </a:lnTo>
                <a:lnTo>
                  <a:pt x="4762" y="6786"/>
                </a:lnTo>
                <a:lnTo>
                  <a:pt x="10715" y="15671"/>
                </a:lnTo>
                <a:lnTo>
                  <a:pt x="19050" y="28575"/>
                </a:lnTo>
                <a:lnTo>
                  <a:pt x="19050" y="25717"/>
                </a:lnTo>
                <a:lnTo>
                  <a:pt x="0" y="0"/>
                </a:lnTo>
                <a:close/>
              </a:path>
            </a:pathLst>
          </a:custGeom>
          <a:solidFill>
            <a:srgbClr val="F8BA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52425" cy="2593340"/>
          </a:xfrm>
          <a:custGeom>
            <a:avLst/>
            <a:gdLst/>
            <a:ahLst/>
            <a:cxnLst/>
            <a:rect l="l" t="t" r="r" b="b"/>
            <a:pathLst>
              <a:path w="352425" h="2593340">
                <a:moveTo>
                  <a:pt x="0" y="2592831"/>
                </a:moveTo>
                <a:lnTo>
                  <a:pt x="352424" y="2592831"/>
                </a:lnTo>
                <a:lnTo>
                  <a:pt x="352424" y="0"/>
                </a:lnTo>
                <a:lnTo>
                  <a:pt x="0" y="0"/>
                </a:lnTo>
                <a:lnTo>
                  <a:pt x="0" y="2592831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20063" y="9934999"/>
            <a:ext cx="4067175" cy="352425"/>
          </a:xfrm>
          <a:custGeom>
            <a:avLst/>
            <a:gdLst/>
            <a:ahLst/>
            <a:cxnLst/>
            <a:rect l="l" t="t" r="r" b="b"/>
            <a:pathLst>
              <a:path w="4067175" h="352425">
                <a:moveTo>
                  <a:pt x="4067175" y="0"/>
                </a:moveTo>
                <a:lnTo>
                  <a:pt x="0" y="0"/>
                </a:lnTo>
                <a:lnTo>
                  <a:pt x="0" y="352425"/>
                </a:lnTo>
                <a:lnTo>
                  <a:pt x="4067175" y="352425"/>
                </a:lnTo>
                <a:lnTo>
                  <a:pt x="4067175" y="0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5FE9D73-4EEA-3C07-0C04-11AD1DF5C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7850" y="4722489"/>
            <a:ext cx="9525000" cy="8547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ru-RU" sz="5450" dirty="0"/>
              <a:t>СПАСИБО ЗА ВНИМАНИЕ  </a:t>
            </a:r>
            <a:endParaRPr sz="545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74A3000-59B7-F1BB-5CCE-3D21CE8E8E43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1</a:t>
            </a:r>
            <a:r>
              <a:rPr lang="ru-RU" sz="3600" b="1" dirty="0"/>
              <a:t>2</a:t>
            </a:r>
            <a:endParaRPr sz="3600" b="1" dirty="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60EA14-7E62-DD46-BEDF-A402DBDF1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8210550"/>
            <a:ext cx="1916113" cy="0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996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350" y="349250"/>
            <a:ext cx="11811000" cy="8547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ru-RU" sz="5450" spc="-114" dirty="0"/>
              <a:t>СПРАВОЧНЫЕ МАТЕРИАЛЫ</a:t>
            </a:r>
            <a:endParaRPr sz="5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6F0C6-78F0-1E02-52C5-1A1F53A70830}"/>
              </a:ext>
            </a:extLst>
          </p:cNvPr>
          <p:cNvSpPr txBox="1"/>
          <p:nvPr/>
        </p:nvSpPr>
        <p:spPr>
          <a:xfrm>
            <a:off x="10826750" y="6303501"/>
            <a:ext cx="7162800" cy="3666838"/>
          </a:xfrm>
          <a:prstGeom prst="rect">
            <a:avLst/>
          </a:prstGeom>
          <a:solidFill>
            <a:srgbClr val="DB7563"/>
          </a:solidFill>
        </p:spPr>
        <p:txBody>
          <a:bodyPr wrap="square" rtlCol="0">
            <a:spAutoFit/>
          </a:bodyPr>
          <a:lstStyle/>
          <a:p>
            <a:r>
              <a:rPr lang="ru-RU" sz="2800" b="1" dirty="0"/>
              <a:t>Тестирование проводилось на компьютере со следующими характеристиками:</a:t>
            </a:r>
          </a:p>
          <a:p>
            <a:pPr marL="631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u="sng" dirty="0"/>
              <a:t>Процессор</a:t>
            </a:r>
            <a:r>
              <a:rPr lang="ru-RU" sz="2400" dirty="0"/>
              <a:t> </a:t>
            </a:r>
            <a:r>
              <a:rPr lang="en-US" sz="2400"/>
              <a:t>Intel Core i9-9900</a:t>
            </a:r>
          </a:p>
          <a:p>
            <a:pPr marL="631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u="sng"/>
              <a:t>Видеокарта</a:t>
            </a:r>
            <a:r>
              <a:rPr lang="ru-RU" sz="2400"/>
              <a:t> </a:t>
            </a:r>
            <a:r>
              <a:rPr lang="en-US" sz="2400"/>
              <a:t>NVIDIA GeForce RTX 2060</a:t>
            </a:r>
          </a:p>
          <a:p>
            <a:pPr marL="631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u="sng"/>
              <a:t>Объем </a:t>
            </a:r>
            <a:r>
              <a:rPr lang="ru-RU" sz="2400" u="sng" dirty="0"/>
              <a:t>ОЗУ </a:t>
            </a:r>
            <a:r>
              <a:rPr lang="ru-RU" sz="2400" dirty="0"/>
              <a:t>64 Гб  </a:t>
            </a:r>
            <a:endParaRPr lang="en-US" sz="2400"/>
          </a:p>
          <a:p>
            <a:pPr marL="631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u="sng"/>
              <a:t>ОС</a:t>
            </a:r>
            <a:r>
              <a:rPr lang="en-US" sz="2400" i="1"/>
              <a:t> </a:t>
            </a:r>
            <a:r>
              <a:rPr lang="en-US" sz="2400"/>
              <a:t>Windows 10</a:t>
            </a:r>
            <a:endParaRPr lang="en-US" sz="2400" u="sng"/>
          </a:p>
          <a:p>
            <a:pPr>
              <a:lnSpc>
                <a:spcPct val="150000"/>
              </a:lnSpc>
            </a:pPr>
            <a:r>
              <a:rPr lang="ru-RU" sz="2400" b="1"/>
              <a:t>Размер </a:t>
            </a:r>
            <a:r>
              <a:rPr lang="ru-RU" sz="2400" b="1" dirty="0"/>
              <a:t>изображения: </a:t>
            </a:r>
            <a:r>
              <a:rPr lang="en-US" sz="2400"/>
              <a:t>1280x720p</a:t>
            </a:r>
            <a:endParaRPr lang="en-US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09F8AE-791C-95A3-F13E-78F713A38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3007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AA5DB9-E5DE-15EB-DC06-F837EC99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3007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D133CC4-B3DA-40A9-4D09-29B381EB2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3007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DD9C559-B853-DE72-2A5E-04C1C980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650" y="1277234"/>
            <a:ext cx="3848100" cy="4652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8FC1E1-EC84-6048-FEF3-00BA6E4E9A26}"/>
              </a:ext>
            </a:extLst>
          </p:cNvPr>
          <p:cNvSpPr txBox="1"/>
          <p:nvPr/>
        </p:nvSpPr>
        <p:spPr>
          <a:xfrm>
            <a:off x="768350" y="1210321"/>
            <a:ext cx="9982201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True </a:t>
            </a:r>
            <a:r>
              <a:rPr lang="ru-RU" sz="2400" b="1" dirty="0" err="1"/>
              <a:t>Positive</a:t>
            </a:r>
            <a:r>
              <a:rPr lang="ru-RU" sz="2400" b="1" dirty="0"/>
              <a:t> </a:t>
            </a:r>
            <a:r>
              <a:rPr lang="ru-RU" sz="2400" dirty="0"/>
              <a:t>(TP, Истинно положительный результат)</a:t>
            </a:r>
          </a:p>
          <a:p>
            <a:pPr>
              <a:lnSpc>
                <a:spcPct val="150000"/>
              </a:lnSpc>
            </a:pPr>
            <a:r>
              <a:rPr lang="ru-RU" sz="2400" b="1" dirty="0" err="1"/>
              <a:t>False</a:t>
            </a:r>
            <a:r>
              <a:rPr lang="ru-RU" sz="2400" b="1" dirty="0"/>
              <a:t> </a:t>
            </a:r>
            <a:r>
              <a:rPr lang="ru-RU" sz="2400" b="1" dirty="0" err="1"/>
              <a:t>Positive</a:t>
            </a:r>
            <a:r>
              <a:rPr lang="ru-RU" sz="2400" b="1" dirty="0"/>
              <a:t> </a:t>
            </a:r>
            <a:r>
              <a:rPr lang="ru-RU" sz="2400" dirty="0"/>
              <a:t>(FP, Ложно положительный результат)</a:t>
            </a:r>
          </a:p>
          <a:p>
            <a:pPr>
              <a:lnSpc>
                <a:spcPct val="150000"/>
              </a:lnSpc>
            </a:pPr>
            <a:r>
              <a:rPr lang="ru-RU" sz="2400" b="1" dirty="0" err="1"/>
              <a:t>False</a:t>
            </a:r>
            <a:r>
              <a:rPr lang="ru-RU" sz="2400" b="1" dirty="0"/>
              <a:t> </a:t>
            </a:r>
            <a:r>
              <a:rPr lang="ru-RU" sz="2400" b="1" dirty="0" err="1"/>
              <a:t>Negative</a:t>
            </a:r>
            <a:r>
              <a:rPr lang="ru-RU" sz="2400" b="1" dirty="0"/>
              <a:t> </a:t>
            </a:r>
            <a:r>
              <a:rPr lang="ru-RU" sz="2400" dirty="0"/>
              <a:t>(FN, Ложно отрицательный результат)</a:t>
            </a:r>
          </a:p>
          <a:p>
            <a:pPr>
              <a:lnSpc>
                <a:spcPct val="150000"/>
              </a:lnSpc>
            </a:pPr>
            <a:r>
              <a:rPr lang="ru-RU" sz="2400" b="1" dirty="0"/>
              <a:t>True </a:t>
            </a:r>
            <a:r>
              <a:rPr lang="ru-RU" sz="2400" b="1" dirty="0" err="1"/>
              <a:t>Negative</a:t>
            </a:r>
            <a:r>
              <a:rPr lang="ru-RU" sz="2400" b="1" dirty="0"/>
              <a:t> </a:t>
            </a:r>
            <a:r>
              <a:rPr lang="ru-RU" sz="2400" dirty="0"/>
              <a:t>(TN, Истинно отрицательный результат</a:t>
            </a:r>
            <a:r>
              <a:rPr lang="en-US" sz="2400" dirty="0"/>
              <a:t>)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8DD53-B727-2FD3-E707-7CA7FBA6BB6C}"/>
              </a:ext>
            </a:extLst>
          </p:cNvPr>
          <p:cNvSpPr txBox="1"/>
          <p:nvPr/>
        </p:nvSpPr>
        <p:spPr>
          <a:xfrm>
            <a:off x="800100" y="3778250"/>
            <a:ext cx="9340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Precision (</a:t>
            </a:r>
            <a:r>
              <a:rPr lang="ru-RU" sz="2400" b="1" dirty="0"/>
              <a:t>Точность)</a:t>
            </a:r>
            <a:r>
              <a:rPr lang="ru-RU" sz="2400" dirty="0"/>
              <a:t>: Это доля истинно положительных результатов среди всех, которые система пометила как положительные </a:t>
            </a:r>
          </a:p>
          <a:p>
            <a:r>
              <a:rPr lang="ru-RU" sz="2400" u="sng" dirty="0"/>
              <a:t>Вычисляется как TP / (TP + FP).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1936B-E92C-91D5-E9C3-890658BA4F01}"/>
              </a:ext>
            </a:extLst>
          </p:cNvPr>
          <p:cNvSpPr txBox="1"/>
          <p:nvPr/>
        </p:nvSpPr>
        <p:spPr>
          <a:xfrm>
            <a:off x="800100" y="5230832"/>
            <a:ext cx="10026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err="1"/>
              <a:t>Recall</a:t>
            </a:r>
            <a:r>
              <a:rPr lang="ru-RU" sz="2400" b="1" dirty="0"/>
              <a:t> (Полнота)</a:t>
            </a:r>
            <a:r>
              <a:rPr lang="ru-RU" sz="2400" dirty="0"/>
              <a:t>: Это доля истинно положительных результатов среди всех истинно положительных случаев, включая те, что система пропустила. </a:t>
            </a:r>
            <a:endParaRPr lang="en-US" sz="2400" dirty="0"/>
          </a:p>
          <a:p>
            <a:r>
              <a:rPr lang="ru-RU" sz="2400" u="sng" dirty="0"/>
              <a:t>Вычисляется как TP / (TP + FN).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6C2486-0639-9D28-EC8C-ABFBC13B54EF}"/>
                  </a:ext>
                </a:extLst>
              </p:cNvPr>
              <p:cNvSpPr txBox="1"/>
              <p:nvPr/>
            </p:nvSpPr>
            <p:spPr>
              <a:xfrm>
                <a:off x="800100" y="6721526"/>
                <a:ext cx="9721850" cy="2993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F1-score</a:t>
                </a:r>
                <a:r>
                  <a:rPr lang="ru-RU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sz="2400" b="0" i="0" dirty="0">
                    <a:solidFill>
                      <a:srgbClr val="2E2E2D"/>
                    </a:solidFill>
                    <a:effectLst/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это показатель для оценки эффективности моделей классификации с двумя или более классами, гармоническое среднее между точностью и полнотой</a:t>
                </a:r>
              </a:p>
              <a:p>
                <a:r>
                  <a:rPr lang="ru-RU" sz="2400" u="sng" dirty="0"/>
                  <a:t>Вычисляется</a:t>
                </a:r>
                <a:r>
                  <a:rPr lang="ru-RU" sz="2400" u="sng" dirty="0">
                    <a:solidFill>
                      <a:srgbClr val="2E2E2D"/>
                    </a:solidFill>
                    <a:highlight>
                      <a:srgbClr val="FFFFFF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 как :</a:t>
                </a:r>
                <a:endParaRPr lang="en-US" sz="2400" u="sng" dirty="0">
                  <a:solidFill>
                    <a:srgbClr val="2E2E2D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E2E2D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rgbClr val="2E2E2D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E2E2D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E2E2D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𝑝𝑟𝑒𝑐𝑖𝑠𝑖𝑜𝑛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E2E2D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𝑟𝑒𝑐𝑎𝑙𝑙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solidFill>
                            <a:srgbClr val="2E2E2D"/>
                          </a:solidFill>
                          <a:highlight>
                            <a:srgbClr val="FFFFFF"/>
                          </a:highlight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2E2E2D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2E2E2D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2E2E2D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solidFill>
                                <a:srgbClr val="2E2E2D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2E2E2D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𝐹𝑁</m:t>
                              </m:r>
                              <m: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2E2E2D"/>
                                  </a:solidFill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𝐹𝑃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2E2E2D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ru-RU" sz="2400" u="sng" dirty="0">
                  <a:solidFill>
                    <a:srgbClr val="2E2E2D"/>
                  </a:solidFill>
                  <a:highlight>
                    <a:srgbClr val="FFFFFF"/>
                  </a:highligh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6C2486-0639-9D28-EC8C-ABFBC13B5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6721526"/>
                <a:ext cx="9721850" cy="2993063"/>
              </a:xfrm>
              <a:prstGeom prst="rect">
                <a:avLst/>
              </a:prstGeom>
              <a:blipFill>
                <a:blip r:embed="rId4"/>
                <a:stretch>
                  <a:fillRect l="-940" t="-1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77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9937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2</a:t>
            </a:r>
            <a:endParaRPr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A6EA7-1984-F11C-9A90-D345C1B04500}"/>
              </a:ext>
            </a:extLst>
          </p:cNvPr>
          <p:cNvSpPr txBox="1"/>
          <p:nvPr/>
        </p:nvSpPr>
        <p:spPr>
          <a:xfrm>
            <a:off x="463550" y="501650"/>
            <a:ext cx="670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ln w="0"/>
                <a:solidFill>
                  <a:srgbClr val="4343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ЦЕЛЬ И ЗАДАЧИ НИР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46A96-5A04-EB55-8E31-20556050126C}"/>
              </a:ext>
            </a:extLst>
          </p:cNvPr>
          <p:cNvSpPr txBox="1"/>
          <p:nvPr/>
        </p:nvSpPr>
        <p:spPr>
          <a:xfrm>
            <a:off x="1758950" y="2254250"/>
            <a:ext cx="14782800" cy="2315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b="1" dirty="0">
                <a:latin typeface="Manrope" panose="020B0604020202020204" charset="0"/>
              </a:rPr>
              <a:t>Цель:</a:t>
            </a:r>
            <a:endParaRPr lang="ru-RU" sz="2400" dirty="0">
              <a:latin typeface="Manrope" panose="020B0604020202020204" charset="0"/>
            </a:endParaRPr>
          </a:p>
          <a:p>
            <a:pPr marL="285750" indent="-19050" defTabSz="6270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7063" algn="l"/>
              </a:tabLst>
            </a:pPr>
            <a:r>
              <a:rPr lang="ru-RU" sz="2400" dirty="0">
                <a:latin typeface="Manrope" panose="020B0604020202020204" charset="0"/>
              </a:rPr>
              <a:t>	</a:t>
            </a:r>
            <a:r>
              <a:rPr lang="ru-RU" sz="3000" dirty="0">
                <a:latin typeface="Manrope" panose="020B0604020202020204" charset="0"/>
              </a:rPr>
              <a:t>Разработать систему детекции нескольких объектов в реальном времени для автономного транспорта</a:t>
            </a:r>
            <a:r>
              <a:rPr lang="en-US" sz="3000" dirty="0">
                <a:latin typeface="Manrope" panose="020B0604020202020204" charset="0"/>
              </a:rPr>
              <a:t>.</a:t>
            </a:r>
            <a:endParaRPr lang="ru-RU" sz="3000" dirty="0">
              <a:latin typeface="Manrope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1CB79-EFBB-A4F1-CEBB-B96B87FD864A}"/>
              </a:ext>
            </a:extLst>
          </p:cNvPr>
          <p:cNvSpPr txBox="1"/>
          <p:nvPr/>
        </p:nvSpPr>
        <p:spPr>
          <a:xfrm>
            <a:off x="1758950" y="4896848"/>
            <a:ext cx="14782800" cy="370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b="1" dirty="0">
                <a:latin typeface="Manrope" panose="020B0604020202020204" charset="0"/>
              </a:rPr>
              <a:t>Задачи:</a:t>
            </a:r>
            <a:endParaRPr lang="ru-RU" sz="2400" dirty="0">
              <a:latin typeface="Manrope" panose="020B0604020202020204" charset="0"/>
            </a:endParaRPr>
          </a:p>
          <a:p>
            <a:pPr marL="627063" indent="-360363" defTabSz="6270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7063" algn="l"/>
              </a:tabLst>
            </a:pPr>
            <a:r>
              <a:rPr lang="ru-RU" sz="3000" dirty="0">
                <a:latin typeface="Manrope" panose="020B0604020202020204" charset="0"/>
              </a:rPr>
              <a:t>Выбор нейросети для детекции нескольких объектов и </a:t>
            </a:r>
            <a:r>
              <a:rPr lang="ru-RU" sz="3000" dirty="0" err="1">
                <a:latin typeface="Manrope" panose="020B0604020202020204" charset="0"/>
              </a:rPr>
              <a:t>датасета</a:t>
            </a:r>
            <a:r>
              <a:rPr lang="ru-RU" sz="3000" dirty="0">
                <a:latin typeface="Manrope" panose="020B0604020202020204" charset="0"/>
              </a:rPr>
              <a:t> для ее обучения;</a:t>
            </a:r>
          </a:p>
          <a:p>
            <a:pPr marL="627063" indent="-360363" defTabSz="6270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7063" algn="l"/>
              </a:tabLst>
            </a:pPr>
            <a:r>
              <a:rPr lang="ru-RU" sz="3000" dirty="0">
                <a:latin typeface="Manrope" panose="020B0604020202020204" charset="0"/>
              </a:rPr>
              <a:t>Обучение выбранной модели</a:t>
            </a:r>
            <a:r>
              <a:rPr lang="en-US" sz="3000" dirty="0">
                <a:latin typeface="Manrope" panose="020B0604020202020204" charset="0"/>
              </a:rPr>
              <a:t>;</a:t>
            </a:r>
            <a:endParaRPr lang="ru-RU" sz="3000" dirty="0">
              <a:latin typeface="Manrope" panose="020B0604020202020204" charset="0"/>
            </a:endParaRPr>
          </a:p>
          <a:p>
            <a:pPr marL="627063" indent="-360363" defTabSz="627063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627063" algn="l"/>
              </a:tabLst>
            </a:pPr>
            <a:r>
              <a:rPr lang="ru-RU" sz="3000" dirty="0">
                <a:latin typeface="Manrope" panose="020B0604020202020204" charset="0"/>
              </a:rPr>
              <a:t>Анализ полученных результатов</a:t>
            </a:r>
            <a:r>
              <a:rPr lang="en-US" sz="3000" dirty="0">
                <a:latin typeface="Manrope" panose="020B0604020202020204" charset="0"/>
              </a:rPr>
              <a:t>.</a:t>
            </a:r>
            <a:endParaRPr lang="ru-RU" sz="3000" dirty="0">
              <a:latin typeface="Manrop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9937" y="9924998"/>
            <a:ext cx="4568190" cy="352425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A6EA7-1984-F11C-9A90-D345C1B04500}"/>
              </a:ext>
            </a:extLst>
          </p:cNvPr>
          <p:cNvSpPr txBox="1"/>
          <p:nvPr/>
        </p:nvSpPr>
        <p:spPr>
          <a:xfrm>
            <a:off x="463550" y="501650"/>
            <a:ext cx="670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ln w="0"/>
                <a:solidFill>
                  <a:srgbClr val="4343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ВЫБОР ВЕРСИИ </a:t>
            </a:r>
            <a:r>
              <a:rPr lang="en-US" sz="5400" b="1" dirty="0">
                <a:ln w="0"/>
                <a:solidFill>
                  <a:srgbClr val="4343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YOLO</a:t>
            </a:r>
            <a:endParaRPr lang="ru-RU" sz="5400" b="1" dirty="0">
              <a:ln w="0"/>
              <a:solidFill>
                <a:srgbClr val="4343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C658DD-DA8E-ACE9-1E71-33DAA0A01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" b="3867"/>
          <a:stretch/>
        </p:blipFill>
        <p:spPr>
          <a:xfrm>
            <a:off x="463550" y="2496373"/>
            <a:ext cx="9176289" cy="6248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E18F4B-1E7B-AB7E-EB69-90BF183592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" b="455"/>
          <a:stretch/>
        </p:blipFill>
        <p:spPr>
          <a:xfrm>
            <a:off x="10466260" y="555113"/>
            <a:ext cx="7239000" cy="8065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CA82E4-4D4A-76DC-A4F9-8F715C27C8A5}"/>
              </a:ext>
            </a:extLst>
          </p:cNvPr>
          <p:cNvSpPr txBox="1"/>
          <p:nvPr/>
        </p:nvSpPr>
        <p:spPr>
          <a:xfrm>
            <a:off x="1974185" y="8620537"/>
            <a:ext cx="615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Сравнение версий </a:t>
            </a:r>
            <a:r>
              <a:rPr lang="en-US" sz="2800" dirty="0"/>
              <a:t>YOLO </a:t>
            </a:r>
            <a:r>
              <a:rPr lang="ru-RU" sz="2800" dirty="0"/>
              <a:t>по категориям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444CA-B409-8CA8-34C6-46AC8F010D91}"/>
              </a:ext>
            </a:extLst>
          </p:cNvPr>
          <p:cNvSpPr txBox="1"/>
          <p:nvPr/>
        </p:nvSpPr>
        <p:spPr>
          <a:xfrm>
            <a:off x="10364709" y="8698596"/>
            <a:ext cx="7442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Сравнение средней точности (</a:t>
            </a:r>
            <a:r>
              <a:rPr lang="en-US" sz="2800" dirty="0" err="1"/>
              <a:t>mAP</a:t>
            </a:r>
            <a:r>
              <a:rPr lang="ru-RU" sz="2800" dirty="0"/>
              <a:t>) для разных</a:t>
            </a:r>
          </a:p>
          <a:p>
            <a:pPr algn="ctr"/>
            <a:r>
              <a:rPr lang="ru-RU" sz="2800" dirty="0"/>
              <a:t>версий </a:t>
            </a:r>
            <a:r>
              <a:rPr lang="en-US" sz="2800" dirty="0"/>
              <a:t>YOLO</a:t>
            </a:r>
            <a:endParaRPr lang="ru-RU" sz="28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0411097-5046-BA27-C792-8C11BFE7B811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3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48622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9750" y="545029"/>
            <a:ext cx="6553200" cy="845743"/>
          </a:xfrm>
          <a:prstGeom prst="rect">
            <a:avLst/>
          </a:prstGeom>
          <a:ln>
            <a:noFill/>
          </a:ln>
        </p:spPr>
        <p:txBody>
          <a:bodyPr vert="horz" wrap="square" lIns="0" tIns="14604" rIns="0" bIns="0" rtlCol="0">
            <a:spAutoFit/>
          </a:bodyPr>
          <a:lstStyle/>
          <a:p>
            <a:pPr algn="l" rtl="0">
              <a:lnSpc>
                <a:spcPct val="100000"/>
              </a:lnSpc>
            </a:pPr>
            <a:r>
              <a:rPr lang="ru-RU" sz="5400" kern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rope" panose="020B0604020202020204" charset="0"/>
                <a:ea typeface="+mn-ea"/>
                <a:cs typeface="+mn-cs"/>
              </a:rPr>
              <a:t>ВЫБОР ДАТАСЕТА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47345" cy="3810000"/>
          </a:xfrm>
          <a:custGeom>
            <a:avLst/>
            <a:gdLst/>
            <a:ahLst/>
            <a:cxnLst/>
            <a:rect l="l" t="t" r="r" b="b"/>
            <a:pathLst>
              <a:path w="347345" h="3810000">
                <a:moveTo>
                  <a:pt x="0" y="3809707"/>
                </a:moveTo>
                <a:lnTo>
                  <a:pt x="346774" y="3809707"/>
                </a:lnTo>
                <a:lnTo>
                  <a:pt x="346774" y="0"/>
                </a:lnTo>
                <a:lnTo>
                  <a:pt x="0" y="0"/>
                </a:lnTo>
                <a:lnTo>
                  <a:pt x="0" y="3809707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ABB96-D5B5-0FB1-0A08-8CBD452FA326}"/>
              </a:ext>
            </a:extLst>
          </p:cNvPr>
          <p:cNvSpPr txBox="1"/>
          <p:nvPr/>
        </p:nvSpPr>
        <p:spPr>
          <a:xfrm>
            <a:off x="920750" y="1998702"/>
            <a:ext cx="75438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434343"/>
                </a:solidFill>
                <a:latin typeface="Manrope" panose="020B0604020202020204" charset="0"/>
              </a:rPr>
              <a:t>КРИТЕРИИ</a:t>
            </a:r>
            <a:r>
              <a:rPr lang="en-US" sz="4400" b="1" dirty="0">
                <a:solidFill>
                  <a:srgbClr val="434343"/>
                </a:solidFill>
                <a:latin typeface="Manrope" panose="020B0604020202020204" charset="0"/>
              </a:rPr>
              <a:t>:</a:t>
            </a:r>
          </a:p>
          <a:p>
            <a:endParaRPr lang="en-US" sz="4000" b="1" u="sng" dirty="0">
              <a:solidFill>
                <a:srgbClr val="434343"/>
              </a:solidFill>
              <a:latin typeface="Manrope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34343"/>
                </a:solidFill>
                <a:latin typeface="Manrope" panose="020B0604020202020204" charset="0"/>
              </a:rPr>
              <a:t>Наличие подробного описания</a:t>
            </a:r>
            <a:r>
              <a:rPr lang="en-US" sz="3600" dirty="0">
                <a:solidFill>
                  <a:srgbClr val="434343"/>
                </a:solidFill>
                <a:latin typeface="Manrope" panose="020B0604020202020204" charset="0"/>
              </a:rPr>
              <a:t>;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34343"/>
                </a:solidFill>
                <a:latin typeface="Manrope" panose="020B0604020202020204" charset="0"/>
              </a:rPr>
              <a:t>Ориентированность на системы автономного вождения;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rgbClr val="434343"/>
                </a:solidFill>
                <a:latin typeface="Manrope" panose="020B0604020202020204" charset="0"/>
              </a:rPr>
              <a:t>Вариативность содержащихся данных</a:t>
            </a:r>
            <a:r>
              <a:rPr lang="en-US" sz="3600" dirty="0">
                <a:solidFill>
                  <a:srgbClr val="434343"/>
                </a:solidFill>
                <a:latin typeface="Manrope" panose="020B0604020202020204" charset="0"/>
              </a:rPr>
              <a:t>;</a:t>
            </a:r>
            <a:endParaRPr lang="ru-RU" sz="3600" dirty="0">
              <a:solidFill>
                <a:srgbClr val="434343"/>
              </a:solidFill>
              <a:latin typeface="Manrope" panose="020B0604020202020204" charset="0"/>
            </a:endParaRPr>
          </a:p>
          <a:p>
            <a:endParaRPr lang="en-US" sz="3600" dirty="0">
              <a:solidFill>
                <a:srgbClr val="434343"/>
              </a:solidFill>
              <a:latin typeface="Manrope" panose="020B0604020202020204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6CE6B33-EFD9-1E89-3398-9509074C42D2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4</a:t>
            </a:r>
            <a:endParaRPr sz="3600" b="1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5E790DC4-1848-F226-630B-0738F9DA4FEA}"/>
              </a:ext>
            </a:extLst>
          </p:cNvPr>
          <p:cNvSpPr/>
          <p:nvPr/>
        </p:nvSpPr>
        <p:spPr>
          <a:xfrm>
            <a:off x="8769350" y="5149850"/>
            <a:ext cx="1752600" cy="685800"/>
          </a:xfrm>
          <a:prstGeom prst="rightArrow">
            <a:avLst/>
          </a:prstGeom>
          <a:solidFill>
            <a:srgbClr val="DB756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9C64360-0B6B-3E71-23CA-AACBD05A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341" y="3625850"/>
            <a:ext cx="704426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E346B4-F623-32E2-1DAE-EFF1DDD8F171}"/>
              </a:ext>
            </a:extLst>
          </p:cNvPr>
          <p:cNvSpPr txBox="1"/>
          <p:nvPr/>
        </p:nvSpPr>
        <p:spPr>
          <a:xfrm>
            <a:off x="12332049" y="4311650"/>
            <a:ext cx="426085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KITTI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360</a:t>
            </a:r>
            <a:endParaRPr lang="ru-RU" sz="4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9750" y="545029"/>
            <a:ext cx="10591800" cy="8547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-114" dirty="0"/>
              <a:t>РЕЗУЛЬТАТ</a:t>
            </a:r>
            <a:r>
              <a:rPr lang="ru-RU" sz="5450" spc="-114" dirty="0"/>
              <a:t>Ы</a:t>
            </a:r>
            <a:r>
              <a:rPr lang="en-US" sz="5450" spc="-114" dirty="0"/>
              <a:t> </a:t>
            </a:r>
            <a:r>
              <a:rPr lang="ru-RU" sz="5450" spc="-114" dirty="0"/>
              <a:t>ОБУЧЕНИЯ</a:t>
            </a:r>
            <a:endParaRPr sz="545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4678A0DE-0376-A6C9-67D0-0A054EF34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97237"/>
              </p:ext>
            </p:extLst>
          </p:nvPr>
        </p:nvGraphicFramePr>
        <p:xfrm>
          <a:off x="539750" y="1644650"/>
          <a:ext cx="17221200" cy="80010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364949400"/>
                    </a:ext>
                  </a:extLst>
                </a:gridCol>
                <a:gridCol w="8915400">
                  <a:extLst>
                    <a:ext uri="{9D8B030D-6E8A-4147-A177-3AD203B41FA5}">
                      <a16:colId xmlns:a16="http://schemas.microsoft.com/office/drawing/2014/main" val="1816977850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 err="1"/>
                        <a:t>Валидационные</a:t>
                      </a:r>
                      <a:r>
                        <a:rPr lang="ru-RU" sz="4000" dirty="0"/>
                        <a:t> данные</a:t>
                      </a:r>
                    </a:p>
                    <a:p>
                      <a:endParaRPr lang="ru-RU" dirty="0"/>
                    </a:p>
                  </a:txBody>
                  <a:tcPr>
                    <a:solidFill>
                      <a:srgbClr val="DB75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dirty="0"/>
                        <a:t>Выходные данные</a:t>
                      </a:r>
                    </a:p>
                    <a:p>
                      <a:endParaRPr lang="ru-RU" dirty="0"/>
                    </a:p>
                  </a:txBody>
                  <a:tcPr>
                    <a:solidFill>
                      <a:srgbClr val="DB75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505780"/>
                  </a:ext>
                </a:extLst>
              </a:tr>
              <a:tr h="35204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993244"/>
                  </a:ext>
                </a:extLst>
              </a:tr>
              <a:tr h="350520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480814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BCF8E7-2DF4-F797-B4BE-7D8F9B303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6"/>
          <a:stretch/>
        </p:blipFill>
        <p:spPr>
          <a:xfrm>
            <a:off x="539750" y="2635250"/>
            <a:ext cx="8269605" cy="7010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04AE5B-770B-F186-4E56-1E1CE49CA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000"/>
          <a:stretch/>
        </p:blipFill>
        <p:spPr>
          <a:xfrm>
            <a:off x="8921750" y="2635250"/>
            <a:ext cx="8839200" cy="701040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52AAA46F-7121-3EFB-A90E-EFD9288DD3CD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5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50272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51588F-A0C8-9EB4-5736-6E537575C92B}"/>
              </a:ext>
            </a:extLst>
          </p:cNvPr>
          <p:cNvSpPr txBox="1"/>
          <p:nvPr/>
        </p:nvSpPr>
        <p:spPr>
          <a:xfrm>
            <a:off x="14097317" y="620981"/>
            <a:ext cx="3663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FPS:</a:t>
            </a:r>
            <a:r>
              <a:rPr lang="ru-RU" sz="4000" b="1" dirty="0"/>
              <a:t> </a:t>
            </a:r>
            <a:r>
              <a:rPr lang="en-US" sz="4000" b="1" dirty="0"/>
              <a:t>29.73-52.59</a:t>
            </a:r>
            <a:endParaRPr lang="ru-RU" sz="4000" b="1" dirty="0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5547B37-F8BD-560C-9600-B4EFEE98FA5B}"/>
              </a:ext>
            </a:extLst>
          </p:cNvPr>
          <p:cNvSpPr txBox="1">
            <a:spLocks/>
          </p:cNvSpPr>
          <p:nvPr/>
        </p:nvSpPr>
        <p:spPr>
          <a:xfrm>
            <a:off x="539750" y="545029"/>
            <a:ext cx="8686800" cy="85472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4700" b="1" i="0">
                <a:solidFill>
                  <a:srgbClr val="434343"/>
                </a:solidFill>
                <a:latin typeface="Noto Sans"/>
                <a:ea typeface="+mj-ea"/>
                <a:cs typeface="Noto Sans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ru-RU" sz="5450" kern="0" spc="-114" dirty="0"/>
              <a:t>РЕЗУЛЬТАТЫ </a:t>
            </a:r>
            <a:r>
              <a:rPr lang="ru-RU" sz="5450" spc="-114" dirty="0"/>
              <a:t>ОБУЧЕНИЯ</a:t>
            </a:r>
            <a:endParaRPr lang="ru-RU" sz="5450" kern="0" dirty="0"/>
          </a:p>
        </p:txBody>
      </p:sp>
      <p:pic>
        <p:nvPicPr>
          <p:cNvPr id="6" name="Test_bicycle_tracked">
            <a:hlinkClick r:id="" action="ppaction://media"/>
            <a:extLst>
              <a:ext uri="{FF2B5EF4-FFF2-40B4-BE49-F238E27FC236}">
                <a16:creationId xmlns:a16="http://schemas.microsoft.com/office/drawing/2014/main" id="{0205AE5B-5C98-0813-5095-5633A375F1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77950" y="1580243"/>
            <a:ext cx="7431405" cy="4180166"/>
          </a:xfrm>
          <a:prstGeom prst="rect">
            <a:avLst/>
          </a:prstGeom>
        </p:spPr>
      </p:pic>
      <p:pic>
        <p:nvPicPr>
          <p:cNvPr id="9" name="Test_Cars_Dark_01_tracked">
            <a:hlinkClick r:id="" action="ppaction://media"/>
            <a:extLst>
              <a:ext uri="{FF2B5EF4-FFF2-40B4-BE49-F238E27FC236}">
                <a16:creationId xmlns:a16="http://schemas.microsoft.com/office/drawing/2014/main" id="{BC90E16A-FB81-749B-B1F6-5DCFB03755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78950" y="1580243"/>
            <a:ext cx="7431406" cy="4180166"/>
          </a:xfrm>
          <a:prstGeom prst="rect">
            <a:avLst/>
          </a:prstGeom>
        </p:spPr>
      </p:pic>
      <p:pic>
        <p:nvPicPr>
          <p:cNvPr id="10" name="Test_Cars_02_tracked">
            <a:hlinkClick r:id="" action="ppaction://media"/>
            <a:extLst>
              <a:ext uri="{FF2B5EF4-FFF2-40B4-BE49-F238E27FC236}">
                <a16:creationId xmlns:a16="http://schemas.microsoft.com/office/drawing/2014/main" id="{C07B33E9-A185-A78F-E062-4A2321F530D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78950" y="6011786"/>
            <a:ext cx="7431405" cy="4180165"/>
          </a:xfrm>
          <a:prstGeom prst="rect">
            <a:avLst/>
          </a:prstGeom>
        </p:spPr>
      </p:pic>
      <p:pic>
        <p:nvPicPr>
          <p:cNvPr id="11" name="Test_Cars_01_tracked">
            <a:hlinkClick r:id="" action="ppaction://media"/>
            <a:extLst>
              <a:ext uri="{FF2B5EF4-FFF2-40B4-BE49-F238E27FC236}">
                <a16:creationId xmlns:a16="http://schemas.microsoft.com/office/drawing/2014/main" id="{BBA65FC3-364B-60B6-6B38-DEF8855C3DE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340757" y="6011785"/>
            <a:ext cx="7431405" cy="4180166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AFD90129-4AA3-50CD-CCB7-03BFBD3889A9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6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32144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7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69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79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350" y="349250"/>
            <a:ext cx="8041005" cy="859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15" dirty="0"/>
              <a:t>ОЦ</a:t>
            </a:r>
            <a:r>
              <a:rPr lang="ru-RU" sz="5450" spc="15" dirty="0"/>
              <a:t>Е</a:t>
            </a:r>
            <a:r>
              <a:rPr sz="5450" spc="15" dirty="0"/>
              <a:t>НКА</a:t>
            </a:r>
            <a:r>
              <a:rPr sz="5450" spc="295" dirty="0"/>
              <a:t> </a:t>
            </a:r>
            <a:r>
              <a:rPr sz="5450" spc="-114" dirty="0"/>
              <a:t>РЕЗУЛЬТАТОВ</a:t>
            </a:r>
            <a:endParaRPr sz="54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EF525F4-1207-170D-7F14-308581170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"/>
          <a:stretch/>
        </p:blipFill>
        <p:spPr>
          <a:xfrm>
            <a:off x="338465" y="2554335"/>
            <a:ext cx="9089369" cy="557203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84B6BF-E87A-725E-556E-D8F423E2F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750" y="2406651"/>
            <a:ext cx="8882414" cy="5867398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AF7BA2CB-EE15-2DB9-F67F-80643C565E2B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7</a:t>
            </a:r>
            <a:endParaRPr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74700-3506-5F61-C42D-57FE11F5DEC2}"/>
              </a:ext>
            </a:extLst>
          </p:cNvPr>
          <p:cNvSpPr txBox="1"/>
          <p:nvPr/>
        </p:nvSpPr>
        <p:spPr>
          <a:xfrm>
            <a:off x="2429178" y="8274049"/>
            <a:ext cx="4632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Кривая средней точности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566AD41-BBE4-940D-FA02-AA1703CBB9A3}"/>
              </a:ext>
            </a:extLst>
          </p:cNvPr>
          <p:cNvSpPr/>
          <p:nvPr/>
        </p:nvSpPr>
        <p:spPr>
          <a:xfrm>
            <a:off x="2520950" y="2254250"/>
            <a:ext cx="2362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15E6A-0034-4E6F-EB90-5F2CB88BFD82}"/>
              </a:ext>
            </a:extLst>
          </p:cNvPr>
          <p:cNvSpPr txBox="1"/>
          <p:nvPr/>
        </p:nvSpPr>
        <p:spPr>
          <a:xfrm>
            <a:off x="11510802" y="8274049"/>
            <a:ext cx="4466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Кривая </a:t>
            </a:r>
            <a:r>
              <a:rPr lang="en-US" sz="3200" dirty="0"/>
              <a:t>Recall-Confidence</a:t>
            </a:r>
            <a:endParaRPr lang="ru-RU" sz="32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818D146-8BB3-921B-BA29-7595950504B9}"/>
              </a:ext>
            </a:extLst>
          </p:cNvPr>
          <p:cNvSpPr/>
          <p:nvPr/>
        </p:nvSpPr>
        <p:spPr>
          <a:xfrm>
            <a:off x="11510802" y="2254250"/>
            <a:ext cx="2362200" cy="376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350" y="349250"/>
            <a:ext cx="8041005" cy="859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15" dirty="0"/>
              <a:t>ОЦ</a:t>
            </a:r>
            <a:r>
              <a:rPr lang="ru-RU" sz="5450" spc="15" dirty="0"/>
              <a:t>Е</a:t>
            </a:r>
            <a:r>
              <a:rPr sz="5450" spc="15" dirty="0"/>
              <a:t>НКА</a:t>
            </a:r>
            <a:r>
              <a:rPr sz="5450" spc="295" dirty="0"/>
              <a:t> </a:t>
            </a:r>
            <a:r>
              <a:rPr sz="5450" spc="-114" dirty="0"/>
              <a:t>РЕЗУЛЬТАТОВ</a:t>
            </a:r>
            <a:endParaRPr sz="54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EF525F4-1207-170D-7F14-308581170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366" y="2382261"/>
            <a:ext cx="8801097" cy="57637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84B6BF-E87A-725E-556E-D8F423E2F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6172" y="2353067"/>
            <a:ext cx="8801097" cy="5822164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0356DB42-DF48-0B07-D4C4-BCDBC0D9410B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8</a:t>
            </a:r>
            <a:endParaRPr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CAC3A-CEB6-A3E2-6516-F7417B21C3BE}"/>
              </a:ext>
            </a:extLst>
          </p:cNvPr>
          <p:cNvSpPr txBox="1"/>
          <p:nvPr/>
        </p:nvSpPr>
        <p:spPr>
          <a:xfrm>
            <a:off x="2429178" y="8274049"/>
            <a:ext cx="3931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Кривая </a:t>
            </a:r>
            <a:r>
              <a:rPr lang="en-US" sz="3200" dirty="0"/>
              <a:t>F1-Confidence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29753-8959-3092-5851-07B52872137C}"/>
              </a:ext>
            </a:extLst>
          </p:cNvPr>
          <p:cNvSpPr txBox="1"/>
          <p:nvPr/>
        </p:nvSpPr>
        <p:spPr>
          <a:xfrm>
            <a:off x="11929287" y="8284631"/>
            <a:ext cx="5134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Кривая </a:t>
            </a:r>
            <a:r>
              <a:rPr lang="en-US" sz="3200" dirty="0"/>
              <a:t>Precision-Confidence </a:t>
            </a:r>
            <a:endParaRPr lang="ru-RU" sz="3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AA84A0-6FF9-66F8-4D10-E98E0ED54A07}"/>
              </a:ext>
            </a:extLst>
          </p:cNvPr>
          <p:cNvSpPr/>
          <p:nvPr/>
        </p:nvSpPr>
        <p:spPr>
          <a:xfrm>
            <a:off x="2537714" y="2191761"/>
            <a:ext cx="2362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BD211C4-1C4A-6829-A1A5-4090F16D69CD}"/>
              </a:ext>
            </a:extLst>
          </p:cNvPr>
          <p:cNvSpPr/>
          <p:nvPr/>
        </p:nvSpPr>
        <p:spPr>
          <a:xfrm>
            <a:off x="11524520" y="2196868"/>
            <a:ext cx="2578830" cy="376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697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8350" y="349250"/>
            <a:ext cx="8041005" cy="859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15" dirty="0"/>
              <a:t>ОЦ</a:t>
            </a:r>
            <a:r>
              <a:rPr lang="ru-RU" sz="5450" spc="15" dirty="0"/>
              <a:t>Е</a:t>
            </a:r>
            <a:r>
              <a:rPr sz="5450" spc="15" dirty="0"/>
              <a:t>НКА</a:t>
            </a:r>
            <a:r>
              <a:rPr sz="5450" spc="295" dirty="0"/>
              <a:t> </a:t>
            </a:r>
            <a:r>
              <a:rPr sz="5450" spc="-114" dirty="0"/>
              <a:t>РЕЗУЛЬТАТОВ</a:t>
            </a:r>
            <a:endParaRPr sz="545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F87E5A-A251-2019-EA5B-B81DED4A5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9" y="1416050"/>
            <a:ext cx="16671929" cy="784860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957958D2-ACF4-45B0-0D27-5A9E43CC059F}"/>
              </a:ext>
            </a:extLst>
          </p:cNvPr>
          <p:cNvSpPr/>
          <p:nvPr/>
        </p:nvSpPr>
        <p:spPr>
          <a:xfrm>
            <a:off x="17462500" y="0"/>
            <a:ext cx="838200" cy="555113"/>
          </a:xfrm>
          <a:custGeom>
            <a:avLst/>
            <a:gdLst/>
            <a:ahLst/>
            <a:cxnLst/>
            <a:rect l="l" t="t" r="r" b="b"/>
            <a:pathLst>
              <a:path w="4568190" h="352425">
                <a:moveTo>
                  <a:pt x="0" y="352424"/>
                </a:moveTo>
                <a:lnTo>
                  <a:pt x="4567998" y="352424"/>
                </a:lnTo>
                <a:lnTo>
                  <a:pt x="4567998" y="0"/>
                </a:lnTo>
                <a:lnTo>
                  <a:pt x="0" y="0"/>
                </a:lnTo>
                <a:lnTo>
                  <a:pt x="0" y="352424"/>
                </a:lnTo>
                <a:close/>
              </a:path>
            </a:pathLst>
          </a:custGeom>
          <a:solidFill>
            <a:srgbClr val="DB7563"/>
          </a:solidFill>
        </p:spPr>
        <p:txBody>
          <a:bodyPr wrap="square" lIns="0" tIns="0" rIns="0" bIns="0" rtlCol="0"/>
          <a:lstStyle/>
          <a:p>
            <a:pPr algn="ctr"/>
            <a:r>
              <a:rPr lang="en-US" sz="3600" b="1" dirty="0"/>
              <a:t>9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288371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7544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1926</TotalTime>
  <Words>2008</Words>
  <Application>Microsoft Office PowerPoint</Application>
  <PresentationFormat>Произвольный</PresentationFormat>
  <Paragraphs>164</Paragraphs>
  <Slides>13</Slides>
  <Notes>13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DengXian</vt:lpstr>
      <vt:lpstr>Arial</vt:lpstr>
      <vt:lpstr>Calibri</vt:lpstr>
      <vt:lpstr>Cambria Math</vt:lpstr>
      <vt:lpstr>Manrope</vt:lpstr>
      <vt:lpstr>Noto Sans</vt:lpstr>
      <vt:lpstr>Söhne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ВЫБОР ДАТАСЕТА</vt:lpstr>
      <vt:lpstr>РЕЗУЛЬТАТЫ ОБУЧЕНИЯ</vt:lpstr>
      <vt:lpstr>Презентация PowerPoint</vt:lpstr>
      <vt:lpstr>ОЦЕНКА РЕЗУЛЬТАТОВ</vt:lpstr>
      <vt:lpstr>ОЦЕНКА РЕЗУЛЬТАТОВ</vt:lpstr>
      <vt:lpstr>ОЦЕНКА РЕЗУЛЬТАТОВ</vt:lpstr>
      <vt:lpstr>ВЫВОДЫ </vt:lpstr>
      <vt:lpstr>ЗАКЛЮЧЕНИЕ  </vt:lpstr>
      <vt:lpstr>СПАСИБО ЗА ВНИМАНИЕ  </vt:lpstr>
      <vt:lpstr>СПРАВОЧНЫЕ МАТЕРИАЛЫ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Константин Есенов</dc:creator>
  <cp:lastModifiedBy>Константин Есенов</cp:lastModifiedBy>
  <cp:revision>10</cp:revision>
  <dcterms:created xsi:type="dcterms:W3CDTF">2024-04-15T06:42:00Z</dcterms:created>
  <dcterms:modified xsi:type="dcterms:W3CDTF">2024-04-24T22:23:28Z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2024-04-15T00:00:00Z</vt:filetime>
  </property>
</Properties>
</file>